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41" d="100"/>
          <a:sy n="41" d="100"/>
        </p:scale>
        <p:origin x="36" y="5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Robert </a:t>
            </a:r>
            <a:r>
              <a:rPr lang="en-US" dirty="0" err="1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Muigai</a:t>
            </a:r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</a:t>
            </a:r>
            <a:r>
              <a:rPr lang="en-US" dirty="0" err="1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Ngechu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08/06/2025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xmlns="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26576" y="1380966"/>
            <a:ext cx="5917659" cy="5477033"/>
          </a:xfrm>
          <a:prstGeom prst="rect">
            <a:avLst/>
          </a:prstGeom>
        </p:spPr>
        <p:txBody>
          <a:bodyPr/>
          <a:lstStyle/>
          <a:p>
            <a:r>
              <a:rPr lang="en-GB" sz="2400" b="1" dirty="0"/>
              <a:t>Key Phrases:</a:t>
            </a:r>
            <a:endParaRPr lang="en-GB" sz="2400" dirty="0"/>
          </a:p>
          <a:p>
            <a:pPr lvl="1"/>
            <a:r>
              <a:rPr lang="en-GB" sz="2000" b="1" dirty="0"/>
              <a:t>Handling Missing Values</a:t>
            </a:r>
            <a:r>
              <a:rPr lang="en-GB" sz="2000" dirty="0"/>
              <a:t> – Imputed or removed incomplete data</a:t>
            </a:r>
          </a:p>
          <a:p>
            <a:pPr lvl="1"/>
            <a:r>
              <a:rPr lang="en-GB" sz="2000" b="1" dirty="0"/>
              <a:t>Data Type Conversion</a:t>
            </a:r>
            <a:r>
              <a:rPr lang="en-GB" sz="2000" dirty="0"/>
              <a:t> – Converted columns to appropriate types (e.g., dates, categories)</a:t>
            </a:r>
          </a:p>
          <a:p>
            <a:pPr lvl="1"/>
            <a:r>
              <a:rPr lang="en-GB" sz="2000" b="1" dirty="0"/>
              <a:t>Feature Engineering</a:t>
            </a:r>
            <a:r>
              <a:rPr lang="en-GB" sz="2000" dirty="0"/>
              <a:t> – Created new variables (e.g., success flag, payload groups)</a:t>
            </a:r>
          </a:p>
          <a:p>
            <a:pPr lvl="1"/>
            <a:r>
              <a:rPr lang="en-GB" sz="2000" b="1" dirty="0"/>
              <a:t>Categorical Encoding</a:t>
            </a:r>
            <a:r>
              <a:rPr lang="en-GB" sz="2000" dirty="0"/>
              <a:t> – Transformed categorical data into numerical format</a:t>
            </a:r>
          </a:p>
          <a:p>
            <a:pPr lvl="1"/>
            <a:r>
              <a:rPr lang="en-GB" sz="2000" b="1" dirty="0"/>
              <a:t>Data Normalization</a:t>
            </a:r>
            <a:r>
              <a:rPr lang="en-GB" sz="2000" dirty="0"/>
              <a:t> – Scaled features for consistent range</a:t>
            </a:r>
          </a:p>
          <a:p>
            <a:pPr lvl="1"/>
            <a:r>
              <a:rPr lang="en-GB" sz="2000" b="1" dirty="0"/>
              <a:t>Merged Datasets</a:t>
            </a:r>
            <a:r>
              <a:rPr lang="en-GB" sz="2000" dirty="0"/>
              <a:t> – Combined API and scraped data into unified </a:t>
            </a:r>
            <a:r>
              <a:rPr lang="en-GB" sz="2000" dirty="0" err="1"/>
              <a:t>DataFrame</a:t>
            </a:r>
            <a:endParaRPr lang="en-GB" sz="2000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1392" y="1807121"/>
            <a:ext cx="4564219" cy="4218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48786" y="1394847"/>
            <a:ext cx="11762400" cy="5032364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b="1" dirty="0">
                <a:latin typeface="Arial" panose="020B0604020202020204" pitchFamily="34" charset="0"/>
              </a:rPr>
              <a:t>Charts Plotted &amp; Their Purpose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400" b="1" dirty="0">
                <a:latin typeface="Arial" panose="020B0604020202020204" pitchFamily="34" charset="0"/>
              </a:rPr>
              <a:t>Bar Charts</a:t>
            </a:r>
            <a:r>
              <a:rPr lang="en-US" dirty="0">
                <a:latin typeface="Arial" panose="020B0604020202020204" pitchFamily="34" charset="0"/>
              </a:rPr>
              <a:t/>
            </a:r>
            <a:br>
              <a:rPr lang="en-US" dirty="0">
                <a:latin typeface="Arial" panose="020B0604020202020204" pitchFamily="34" charset="0"/>
              </a:rPr>
            </a:br>
            <a:r>
              <a:rPr lang="en-US" sz="2400" dirty="0" smtClean="0">
                <a:latin typeface="Arial" panose="020B0604020202020204" pitchFamily="34" charset="0"/>
              </a:rPr>
              <a:t>To </a:t>
            </a:r>
            <a:r>
              <a:rPr lang="en-US" sz="2400" dirty="0">
                <a:latin typeface="Arial" panose="020B0604020202020204" pitchFamily="34" charset="0"/>
              </a:rPr>
              <a:t>compare landing success rates across different launch sites and booster versions.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b="1" dirty="0">
                <a:latin typeface="Arial" panose="020B0604020202020204" pitchFamily="34" charset="0"/>
              </a:rPr>
              <a:t>Histograms</a:t>
            </a:r>
            <a:r>
              <a:rPr lang="en-US" dirty="0">
                <a:latin typeface="Arial" panose="020B0604020202020204" pitchFamily="34" charset="0"/>
              </a:rPr>
              <a:t/>
            </a:r>
            <a:br>
              <a:rPr lang="en-US" dirty="0">
                <a:latin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</a:rPr>
              <a:t>To visualize the distribution of payload masses and identify common ranges.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b="1" dirty="0">
                <a:latin typeface="Arial" panose="020B0604020202020204" pitchFamily="34" charset="0"/>
              </a:rPr>
              <a:t>Scatter Plots</a:t>
            </a:r>
            <a:r>
              <a:rPr lang="en-US" dirty="0">
                <a:latin typeface="Arial" panose="020B0604020202020204" pitchFamily="34" charset="0"/>
              </a:rPr>
              <a:t/>
            </a:r>
            <a:br>
              <a:rPr lang="en-US" dirty="0">
                <a:latin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</a:rPr>
              <a:t>To explore relationships between payload mass and landing outcomes.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b="1" dirty="0">
                <a:latin typeface="Arial" panose="020B0604020202020204" pitchFamily="34" charset="0"/>
              </a:rPr>
              <a:t>Pie Charts</a:t>
            </a:r>
            <a:r>
              <a:rPr lang="en-US" dirty="0">
                <a:latin typeface="Arial" panose="020B0604020202020204" pitchFamily="34" charset="0"/>
              </a:rPr>
              <a:t/>
            </a:r>
            <a:br>
              <a:rPr lang="en-US" dirty="0">
                <a:latin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</a:rPr>
              <a:t>To show the proportion of successful vs. failed landings.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b="1" dirty="0">
                <a:latin typeface="Arial" panose="020B0604020202020204" pitchFamily="34" charset="0"/>
              </a:rPr>
              <a:t>Box Plots</a:t>
            </a:r>
            <a:r>
              <a:rPr lang="en-US" dirty="0">
                <a:latin typeface="Arial" panose="020B0604020202020204" pitchFamily="34" charset="0"/>
              </a:rPr>
              <a:t/>
            </a:r>
            <a:br>
              <a:rPr lang="en-US" dirty="0">
                <a:latin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</a:rPr>
              <a:t>To detect outliers and compare payload mass across different orbit types.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b="1" dirty="0" err="1">
                <a:latin typeface="Arial" panose="020B0604020202020204" pitchFamily="34" charset="0"/>
              </a:rPr>
              <a:t>Heatmaps</a:t>
            </a:r>
            <a:r>
              <a:rPr lang="en-US" dirty="0">
                <a:latin typeface="Arial" panose="020B0604020202020204" pitchFamily="34" charset="0"/>
              </a:rPr>
              <a:t/>
            </a:r>
            <a:br>
              <a:rPr lang="en-US" dirty="0">
                <a:latin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</a:rPr>
              <a:t>To visualize correlations between features affecting landing success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0" y="-94565"/>
            <a:ext cx="24878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6"/>
          <p:cNvSpPr>
            <a:spLocks noChangeArrowheads="1"/>
          </p:cNvSpPr>
          <p:nvPr/>
        </p:nvSpPr>
        <p:spPr bwMode="auto">
          <a:xfrm>
            <a:off x="0" y="45720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GB" sz="3200" b="1" dirty="0"/>
              <a:t>SQL Queries Summary</a:t>
            </a:r>
          </a:p>
          <a:p>
            <a:pPr lvl="1"/>
            <a:r>
              <a:rPr lang="en-GB" sz="2800" dirty="0"/>
              <a:t>Retrieved total launches and success counts by launch </a:t>
            </a:r>
            <a:r>
              <a:rPr lang="en-GB" sz="2800" dirty="0" smtClean="0"/>
              <a:t>site</a:t>
            </a:r>
          </a:p>
          <a:p>
            <a:pPr lvl="1"/>
            <a:r>
              <a:rPr lang="en-GB" sz="2000" dirty="0" smtClean="0"/>
              <a:t>Filtered </a:t>
            </a:r>
            <a:r>
              <a:rPr lang="en-GB" sz="2000" dirty="0"/>
              <a:t>launches by orbit type to </a:t>
            </a:r>
            <a:r>
              <a:rPr lang="en-GB" sz="2000" dirty="0" err="1"/>
              <a:t>analyze</a:t>
            </a:r>
            <a:r>
              <a:rPr lang="en-GB" sz="2000" dirty="0"/>
              <a:t> success rates</a:t>
            </a:r>
          </a:p>
          <a:p>
            <a:pPr lvl="1"/>
            <a:r>
              <a:rPr lang="en-GB" sz="2800" dirty="0"/>
              <a:t>Grouped payload mass ranges and calculated average landing outcomes</a:t>
            </a:r>
          </a:p>
          <a:p>
            <a:pPr lvl="1"/>
            <a:r>
              <a:rPr lang="en-GB" sz="2800" dirty="0"/>
              <a:t>Joined multiple tables to combine launch details with booster </a:t>
            </a:r>
            <a:r>
              <a:rPr lang="en-GB" sz="2800" dirty="0" smtClean="0"/>
              <a:t>info</a:t>
            </a:r>
          </a:p>
          <a:p>
            <a:pPr lvl="1"/>
            <a:r>
              <a:rPr lang="en-GB" sz="2000" dirty="0" smtClean="0"/>
              <a:t>Selected </a:t>
            </a:r>
            <a:r>
              <a:rPr lang="en-GB" sz="2000" dirty="0"/>
              <a:t>launches with reused boosters to compare success vs. new boosters</a:t>
            </a:r>
          </a:p>
          <a:p>
            <a:pPr lvl="1"/>
            <a:r>
              <a:rPr lang="en-GB" sz="2800" dirty="0"/>
              <a:t>Calculated success rate trends over time (by year or mission number)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425843"/>
            <a:ext cx="12192000" cy="523842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400" b="1" dirty="0" smtClean="0">
                <a:latin typeface="Arial" panose="020B0604020202020204" pitchFamily="34" charset="0"/>
              </a:rPr>
              <a:t>Folium Map Objects &amp; Purpose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000" b="1" dirty="0" smtClean="0">
                <a:latin typeface="Arial" panose="020B0604020202020204" pitchFamily="34" charset="0"/>
              </a:rPr>
              <a:t>Markers</a:t>
            </a:r>
            <a:r>
              <a:rPr lang="en-US" sz="2000" dirty="0" smtClean="0">
                <a:latin typeface="Arial" panose="020B0604020202020204" pitchFamily="34" charset="0"/>
              </a:rPr>
              <a:t/>
            </a:r>
            <a:br>
              <a:rPr lang="en-US" sz="2000" dirty="0" smtClean="0">
                <a:latin typeface="Arial" panose="020B0604020202020204" pitchFamily="34" charset="0"/>
              </a:rPr>
            </a:br>
            <a:r>
              <a:rPr lang="en-US" sz="2000" dirty="0" smtClean="0">
                <a:latin typeface="Arial" panose="020B0604020202020204" pitchFamily="34" charset="0"/>
              </a:rPr>
              <a:t>Placed at each launch site to identify locations of Falcon 9 launches.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000" b="1" dirty="0" smtClean="0">
                <a:latin typeface="Arial" panose="020B0604020202020204" pitchFamily="34" charset="0"/>
              </a:rPr>
              <a:t>Circles</a:t>
            </a:r>
            <a:endParaRPr lang="en-US" sz="2000" dirty="0" smtClean="0"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000" dirty="0" smtClean="0">
                <a:latin typeface="Arial" panose="020B0604020202020204" pitchFamily="34" charset="0"/>
              </a:rPr>
              <a:t>Used </a:t>
            </a:r>
            <a:r>
              <a:rPr lang="en-US" sz="2000" dirty="0">
                <a:latin typeface="Arial" panose="020B0604020202020204" pitchFamily="34" charset="0"/>
              </a:rPr>
              <a:t>to show launch site areas with sizes representing number of launches or success rates.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000" b="1" dirty="0">
                <a:latin typeface="Arial" panose="020B0604020202020204" pitchFamily="34" charset="0"/>
              </a:rPr>
              <a:t>Circle Markers</a:t>
            </a:r>
            <a:r>
              <a:rPr lang="en-US" sz="2000" dirty="0">
                <a:latin typeface="Arial" panose="020B0604020202020204" pitchFamily="34" charset="0"/>
              </a:rPr>
              <a:t/>
            </a:r>
            <a:br>
              <a:rPr lang="en-US" sz="2000" dirty="0">
                <a:latin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</a:rPr>
              <a:t>Colored by landing outcome (success/failure) for quick visual distinction.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000" b="1" dirty="0">
                <a:latin typeface="Arial" panose="020B0604020202020204" pitchFamily="34" charset="0"/>
              </a:rPr>
              <a:t>Lines / Polylines</a:t>
            </a:r>
            <a:r>
              <a:rPr lang="en-US" sz="2000" dirty="0">
                <a:latin typeface="Arial" panose="020B0604020202020204" pitchFamily="34" charset="0"/>
              </a:rPr>
              <a:t/>
            </a:r>
            <a:br>
              <a:rPr lang="en-US" sz="2000" dirty="0">
                <a:latin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</a:rPr>
              <a:t>Connected launch sites to landing zones to illustrate flight paths and booster recovery </a:t>
            </a:r>
            <a:r>
              <a:rPr lang="en-US" sz="2000" dirty="0" smtClean="0">
                <a:latin typeface="Arial" panose="020B0604020202020204" pitchFamily="34" charset="0"/>
              </a:rPr>
              <a:t>routes</a:t>
            </a:r>
            <a:r>
              <a:rPr lang="en-US" sz="2000" dirty="0">
                <a:latin typeface="Arial" panose="020B0604020202020204" pitchFamily="34" charset="0"/>
              </a:rPr>
              <a:t>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000" b="1" dirty="0">
                <a:latin typeface="Arial" panose="020B0604020202020204" pitchFamily="34" charset="0"/>
              </a:rPr>
              <a:t>Popups and Tooltips</a:t>
            </a:r>
            <a:r>
              <a:rPr lang="en-US" sz="2000" dirty="0">
                <a:latin typeface="Arial" panose="020B0604020202020204" pitchFamily="34" charset="0"/>
              </a:rPr>
              <a:t/>
            </a:r>
            <a:br>
              <a:rPr lang="en-US" sz="2000" dirty="0">
                <a:latin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</a:rPr>
              <a:t>Added interactive info (e.g., launch date, payload mass) on markers for user engagement.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400" dirty="0">
                <a:latin typeface="Arial" panose="020B0604020202020204" pitchFamily="34" charset="0"/>
              </a:rPr>
              <a:t>These objects help visualize spatial data, making patterns and relationships easier to understand.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sz="2400" dirty="0">
              <a:latin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0" y="45720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72339"/>
            <a:ext cx="9745589" cy="470462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400" b="1" dirty="0">
                <a:latin typeface="Arial" panose="020B0604020202020204" pitchFamily="34" charset="0"/>
              </a:rPr>
              <a:t>Dashboard Plots &amp; Interactions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300" b="1" dirty="0">
                <a:latin typeface="Arial" panose="020B0604020202020204" pitchFamily="34" charset="0"/>
              </a:rPr>
              <a:t>Landing Success Rate Bar Chart</a:t>
            </a:r>
            <a:r>
              <a:rPr lang="en-US" dirty="0">
                <a:latin typeface="Arial" panose="020B0604020202020204" pitchFamily="34" charset="0"/>
              </a:rPr>
              <a:t/>
            </a:r>
            <a:br>
              <a:rPr lang="en-US" dirty="0">
                <a:latin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</a:rPr>
              <a:t>Visualizes success rates by launch site for quick comparison.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b="1" dirty="0">
                <a:latin typeface="Arial" panose="020B0604020202020204" pitchFamily="34" charset="0"/>
              </a:rPr>
              <a:t>Payload Mass Scatter Plot</a:t>
            </a:r>
            <a:r>
              <a:rPr lang="en-US" dirty="0">
                <a:latin typeface="Arial" panose="020B0604020202020204" pitchFamily="34" charset="0"/>
              </a:rPr>
              <a:t/>
            </a:r>
            <a:br>
              <a:rPr lang="en-US" dirty="0">
                <a:latin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</a:rPr>
              <a:t>Shows relationship between payload mass and landing outcome.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b="1" dirty="0">
                <a:latin typeface="Arial" panose="020B0604020202020204" pitchFamily="34" charset="0"/>
              </a:rPr>
              <a:t>Orbit Type Pie Chart</a:t>
            </a:r>
            <a:r>
              <a:rPr lang="en-US" dirty="0">
                <a:latin typeface="Arial" panose="020B0604020202020204" pitchFamily="34" charset="0"/>
              </a:rPr>
              <a:t/>
            </a:r>
            <a:br>
              <a:rPr lang="en-US" dirty="0">
                <a:latin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</a:rPr>
              <a:t>Displays distribution of launches by orbit category.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b="1" dirty="0">
                <a:latin typeface="Arial" panose="020B0604020202020204" pitchFamily="34" charset="0"/>
              </a:rPr>
              <a:t>Launch Timeline Line Graph</a:t>
            </a:r>
            <a:r>
              <a:rPr lang="en-US" dirty="0">
                <a:latin typeface="Arial" panose="020B0604020202020204" pitchFamily="34" charset="0"/>
              </a:rPr>
              <a:t/>
            </a:r>
            <a:br>
              <a:rPr lang="en-US" dirty="0">
                <a:latin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</a:rPr>
              <a:t>Tracks success trends over time.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b="1" dirty="0">
                <a:latin typeface="Arial" panose="020B0604020202020204" pitchFamily="34" charset="0"/>
              </a:rPr>
              <a:t>Interactive Filters</a:t>
            </a:r>
            <a:r>
              <a:rPr lang="en-US" dirty="0">
                <a:latin typeface="Arial" panose="020B0604020202020204" pitchFamily="34" charset="0"/>
              </a:rPr>
              <a:t> (Dropdowns, sliders)</a:t>
            </a:r>
            <a:br>
              <a:rPr lang="en-US" dirty="0">
                <a:latin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</a:rPr>
              <a:t>Allow users to select launch site, orbit type, and payload range to customize views.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b="1" dirty="0">
                <a:latin typeface="Arial" panose="020B0604020202020204" pitchFamily="34" charset="0"/>
              </a:rPr>
              <a:t>Hover Tooltips and Clickable Elements</a:t>
            </a:r>
            <a:r>
              <a:rPr lang="en-US" dirty="0">
                <a:latin typeface="Arial" panose="020B0604020202020204" pitchFamily="34" charset="0"/>
              </a:rPr>
              <a:t/>
            </a:r>
            <a:br>
              <a:rPr lang="en-US" dirty="0">
                <a:latin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</a:rPr>
              <a:t>Provide detailed info on data points for deeper insights.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dirty="0">
                <a:latin typeface="Arial" panose="020B0604020202020204" pitchFamily="34" charset="0"/>
              </a:rPr>
              <a:t>These elements enhance user engagement, making it easy to explore key factors influencing Falcon 9 landing success.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45720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4"/>
            <a:ext cx="5878762" cy="477665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sz="2400" b="1" dirty="0"/>
              <a:t>Model Development </a:t>
            </a:r>
            <a:r>
              <a:rPr lang="en-GB" sz="2400" b="1" dirty="0" smtClean="0"/>
              <a:t>Process</a:t>
            </a:r>
          </a:p>
          <a:p>
            <a:r>
              <a:rPr lang="en-GB" sz="2000" b="1" dirty="0" smtClean="0"/>
              <a:t>Key </a:t>
            </a:r>
            <a:r>
              <a:rPr lang="en-GB" sz="2000" b="1" dirty="0"/>
              <a:t>Phrases:</a:t>
            </a:r>
            <a:endParaRPr lang="en-GB" sz="2000" dirty="0"/>
          </a:p>
          <a:p>
            <a:pPr lvl="1"/>
            <a:r>
              <a:rPr lang="en-GB" sz="2000" b="1" dirty="0"/>
              <a:t>Data Split</a:t>
            </a:r>
            <a:r>
              <a:rPr lang="en-GB" sz="2000" dirty="0"/>
              <a:t> – Divided dataset into training and test sets</a:t>
            </a:r>
          </a:p>
          <a:p>
            <a:pPr lvl="1"/>
            <a:r>
              <a:rPr lang="en-GB" sz="2000" b="1" dirty="0"/>
              <a:t>Model Selection</a:t>
            </a:r>
            <a:r>
              <a:rPr lang="en-GB" sz="2000" dirty="0"/>
              <a:t> – Tried multiple classifiers: Logistic Regression, SVM, Decision Tree, Random </a:t>
            </a:r>
            <a:r>
              <a:rPr lang="en-GB" sz="2000" dirty="0" smtClean="0"/>
              <a:t>Forest</a:t>
            </a:r>
          </a:p>
          <a:p>
            <a:pPr lvl="1"/>
            <a:r>
              <a:rPr lang="en-GB" sz="1600" b="1" dirty="0" smtClean="0"/>
              <a:t>Training</a:t>
            </a:r>
            <a:r>
              <a:rPr lang="en-GB" sz="1600" dirty="0" smtClean="0"/>
              <a:t> </a:t>
            </a:r>
            <a:r>
              <a:rPr lang="en-GB" sz="1600" dirty="0"/>
              <a:t>– Fit models on training data</a:t>
            </a:r>
          </a:p>
          <a:p>
            <a:pPr lvl="1"/>
            <a:r>
              <a:rPr lang="en-GB" sz="2000" b="1" dirty="0"/>
              <a:t>Evaluation</a:t>
            </a:r>
            <a:r>
              <a:rPr lang="en-GB" sz="2000" dirty="0"/>
              <a:t> – Used accuracy, precision, recall, and confusion </a:t>
            </a:r>
            <a:r>
              <a:rPr lang="en-GB" sz="2000" dirty="0" smtClean="0"/>
              <a:t>matrix</a:t>
            </a:r>
          </a:p>
          <a:p>
            <a:pPr lvl="1"/>
            <a:r>
              <a:rPr lang="en-GB" sz="1600" b="1" dirty="0" err="1" smtClean="0"/>
              <a:t>Hyperparameter</a:t>
            </a:r>
            <a:r>
              <a:rPr lang="en-GB" sz="1600" b="1" dirty="0" smtClean="0"/>
              <a:t> </a:t>
            </a:r>
            <a:r>
              <a:rPr lang="en-GB" sz="1600" b="1" dirty="0"/>
              <a:t>Tuning</a:t>
            </a:r>
            <a:r>
              <a:rPr lang="en-GB" sz="1600" dirty="0"/>
              <a:t> – Applied </a:t>
            </a:r>
            <a:r>
              <a:rPr lang="en-GB" sz="1600" dirty="0" err="1"/>
              <a:t>GridSearchCV</a:t>
            </a:r>
            <a:r>
              <a:rPr lang="en-GB" sz="1600" dirty="0"/>
              <a:t> to improve model performance</a:t>
            </a:r>
          </a:p>
          <a:p>
            <a:pPr lvl="1"/>
            <a:r>
              <a:rPr lang="en-GB" sz="2000" b="1" dirty="0"/>
              <a:t>Best Model Selection</a:t>
            </a:r>
            <a:r>
              <a:rPr lang="en-GB" sz="2000" dirty="0"/>
              <a:t> – Chose model with highest accuracy and generalization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8773" y="1565329"/>
            <a:ext cx="5160935" cy="5036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8561158" y="538730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Summary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500191" y="2650928"/>
            <a:ext cx="2311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21" name="Rectangle 20"/>
          <p:cNvSpPr/>
          <p:nvPr/>
        </p:nvSpPr>
        <p:spPr>
          <a:xfrm>
            <a:off x="958902" y="1390026"/>
            <a:ext cx="8774033" cy="156966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GB" sz="2400" dirty="0"/>
              <a:t>This project predicts the success of </a:t>
            </a:r>
            <a:r>
              <a:rPr lang="en-GB" sz="2400" dirty="0" err="1"/>
              <a:t>SpaceX's</a:t>
            </a:r>
            <a:r>
              <a:rPr lang="en-GB" sz="2400" dirty="0"/>
              <a:t> Falcon 9 first-stage landings, utilizing real-world launch data. By </a:t>
            </a:r>
            <a:r>
              <a:rPr lang="en-GB" sz="2400" dirty="0" smtClean="0"/>
              <a:t>analysing </a:t>
            </a:r>
            <a:r>
              <a:rPr lang="en-GB" sz="2400" dirty="0"/>
              <a:t>factors influencing landing outcomes, the goal is to enhance launch cost efficiency and provide competitive insights.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55712" y="3557002"/>
            <a:ext cx="6096000" cy="286232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>
            <a:spAutoFit/>
          </a:bodyPr>
          <a:lstStyle/>
          <a:p>
            <a:r>
              <a:rPr lang="en-GB" b="1" dirty="0"/>
              <a:t>Methodology Summary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Data Collection</a:t>
            </a:r>
            <a:r>
              <a:rPr lang="en-GB" dirty="0"/>
              <a:t>: Utilized </a:t>
            </a:r>
            <a:r>
              <a:rPr lang="en-GB" dirty="0" err="1"/>
              <a:t>RESTful</a:t>
            </a:r>
            <a:r>
              <a:rPr lang="en-GB" dirty="0"/>
              <a:t> APIs and web scraping to gather Falcon 9 launch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Data Wrangling</a:t>
            </a:r>
            <a:r>
              <a:rPr lang="en-GB" dirty="0"/>
              <a:t>: Processed and cleaned data for analysis.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Exploratory Data Analysis (EDA)</a:t>
            </a:r>
            <a:r>
              <a:rPr lang="en-GB" dirty="0"/>
              <a:t>: Employed SQL and Python for data exploration and visualization.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Predictive </a:t>
            </a:r>
            <a:r>
              <a:rPr lang="en-GB" b="1" dirty="0" err="1"/>
              <a:t>Modeling</a:t>
            </a:r>
            <a:r>
              <a:rPr lang="en-GB" dirty="0"/>
              <a:t>: Developed classification models (SVM, Decision Trees, Logistic Regression) to predict landing success.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Dashboard Development</a:t>
            </a:r>
            <a:r>
              <a:rPr lang="en-GB" dirty="0"/>
              <a:t>: Created interactive dashboards using </a:t>
            </a:r>
            <a:r>
              <a:rPr lang="en-GB" dirty="0" err="1"/>
              <a:t>Plotly</a:t>
            </a:r>
            <a:r>
              <a:rPr lang="en-GB" dirty="0"/>
              <a:t> Dash and Folium for data visualization.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766702" y="3557002"/>
            <a:ext cx="4691270" cy="203132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GB" b="1" dirty="0"/>
              <a:t>Summary of Results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Cleaned and structured Falcon 9 launch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Identified key success factors (e.g., launch site, payload)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Found trends: heavier payloads = lower success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Built models with up to </a:t>
            </a:r>
            <a:r>
              <a:rPr lang="en-GB" b="1" dirty="0"/>
              <a:t>87% accuracy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Delivered interactive dashboard for predictions</a:t>
            </a: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77840" y="1567296"/>
            <a:ext cx="6096000" cy="95410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>
            <a:spAutoFit/>
          </a:bodyPr>
          <a:lstStyle/>
          <a:p>
            <a:r>
              <a:rPr lang="en-GB" sz="2800" dirty="0"/>
              <a:t>Predicting Falcon 9 first-stage landing success using </a:t>
            </a:r>
            <a:r>
              <a:rPr lang="en-GB" sz="2800" dirty="0" err="1"/>
              <a:t>SpaceX</a:t>
            </a:r>
            <a:r>
              <a:rPr lang="en-GB" sz="2800" dirty="0"/>
              <a:t> launch data.</a:t>
            </a:r>
          </a:p>
        </p:txBody>
      </p:sp>
      <p:sp>
        <p:nvSpPr>
          <p:cNvPr id="3" name="Rectangle 2"/>
          <p:cNvSpPr/>
          <p:nvPr/>
        </p:nvSpPr>
        <p:spPr>
          <a:xfrm>
            <a:off x="828068" y="3279912"/>
            <a:ext cx="6576584" cy="120032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GB" sz="2400" b="1" dirty="0"/>
              <a:t>Project Background</a:t>
            </a:r>
          </a:p>
          <a:p>
            <a:r>
              <a:rPr lang="en-GB" sz="2400" dirty="0" err="1"/>
              <a:t>SpaceX</a:t>
            </a:r>
            <a:r>
              <a:rPr lang="en-GB" sz="2400" dirty="0"/>
              <a:t> aims to reduce launch costs through booster reuse. Landing success is key to this goal.</a:t>
            </a:r>
          </a:p>
        </p:txBody>
      </p:sp>
      <p:sp>
        <p:nvSpPr>
          <p:cNvPr id="6" name="Rectangle 5"/>
          <p:cNvSpPr/>
          <p:nvPr/>
        </p:nvSpPr>
        <p:spPr>
          <a:xfrm>
            <a:off x="828068" y="5203639"/>
            <a:ext cx="6576584" cy="120032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GB" sz="2400" b="1" dirty="0"/>
              <a:t>Key Questions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dirty="0"/>
              <a:t>What factors affect landing success?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dirty="0"/>
              <a:t>Can we predict landing outcomes accurately?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 </a:t>
            </a: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41342"/>
            <a:ext cx="10515600" cy="5416657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400" dirty="0" smtClean="0"/>
              <a:t>Data </a:t>
            </a:r>
            <a:r>
              <a:rPr lang="en-GB" sz="2400" dirty="0"/>
              <a:t>was collected using </a:t>
            </a:r>
            <a:r>
              <a:rPr lang="en-GB" sz="2400" b="1" dirty="0" err="1"/>
              <a:t>SpaceX</a:t>
            </a:r>
            <a:r>
              <a:rPr lang="en-GB" sz="2400" b="1" dirty="0"/>
              <a:t> Launch API</a:t>
            </a:r>
            <a:r>
              <a:rPr lang="en-GB" sz="2400" dirty="0"/>
              <a:t> and </a:t>
            </a:r>
            <a:r>
              <a:rPr lang="en-GB" sz="2400" b="1" dirty="0"/>
              <a:t>web scraping</a:t>
            </a:r>
            <a:r>
              <a:rPr lang="en-GB" sz="2400" dirty="0"/>
              <a:t> from Wikipedia. Launch records were stored, cleaned, and structured for analysis</a:t>
            </a:r>
            <a:r>
              <a:rPr lang="en-GB" sz="2400" dirty="0" smtClean="0"/>
              <a:t>.</a:t>
            </a:r>
          </a:p>
          <a:p>
            <a:r>
              <a:rPr lang="en-GB" sz="2400" b="1" dirty="0"/>
              <a:t>Data Collection Process</a:t>
            </a:r>
          </a:p>
          <a:p>
            <a:pPr lvl="1"/>
            <a:r>
              <a:rPr lang="en-GB" sz="2000" b="1" dirty="0"/>
              <a:t>Key Phrases:</a:t>
            </a:r>
            <a:endParaRPr lang="en-GB" sz="2000" dirty="0"/>
          </a:p>
          <a:p>
            <a:pPr lvl="1"/>
            <a:r>
              <a:rPr lang="en-GB" sz="2000" b="1" dirty="0"/>
              <a:t>REST API Access</a:t>
            </a:r>
            <a:r>
              <a:rPr lang="en-GB" sz="2000" dirty="0"/>
              <a:t> – Retrieved </a:t>
            </a:r>
            <a:r>
              <a:rPr lang="en-GB" sz="2000" dirty="0" err="1"/>
              <a:t>SpaceX</a:t>
            </a:r>
            <a:r>
              <a:rPr lang="en-GB" sz="2000" dirty="0"/>
              <a:t> launch data from public API</a:t>
            </a:r>
          </a:p>
          <a:p>
            <a:pPr lvl="1"/>
            <a:r>
              <a:rPr lang="en-GB" sz="2000" b="1" dirty="0"/>
              <a:t>Web Scraping (Wikipedia)</a:t>
            </a:r>
            <a:r>
              <a:rPr lang="en-GB" sz="2000" dirty="0"/>
              <a:t> – Collected supplemental data on launches</a:t>
            </a:r>
          </a:p>
          <a:p>
            <a:pPr lvl="1"/>
            <a:r>
              <a:rPr lang="en-GB" sz="2000" b="1" dirty="0"/>
              <a:t>JSON to </a:t>
            </a:r>
            <a:r>
              <a:rPr lang="en-GB" sz="2000" b="1" dirty="0" err="1"/>
              <a:t>DataFrame</a:t>
            </a:r>
            <a:r>
              <a:rPr lang="en-GB" sz="2000" dirty="0"/>
              <a:t> – Converted raw data into structured format</a:t>
            </a:r>
          </a:p>
          <a:p>
            <a:pPr lvl="1"/>
            <a:r>
              <a:rPr lang="en-GB" sz="2000" b="1" dirty="0"/>
              <a:t>Data Storage</a:t>
            </a:r>
            <a:r>
              <a:rPr lang="en-GB" sz="2000" dirty="0"/>
              <a:t> – Stored and processed using Pandas for </a:t>
            </a:r>
            <a:r>
              <a:rPr lang="en-GB" sz="2000" dirty="0" smtClean="0"/>
              <a:t>analysis</a:t>
            </a:r>
          </a:p>
          <a:p>
            <a:r>
              <a:rPr lang="en-GB" sz="2400" dirty="0" smtClean="0"/>
              <a:t>Flowchart</a:t>
            </a:r>
          </a:p>
          <a:p>
            <a:pPr marL="0" indent="0">
              <a:buNone/>
            </a:pPr>
            <a:endParaRPr lang="en-GB" sz="24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092" y="4649492"/>
            <a:ext cx="3882957" cy="2078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SpaceX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REST calls using key phrases and flowcharts</a:t>
            </a:r>
          </a:p>
          <a:p>
            <a:r>
              <a:rPr lang="en-GB" sz="2400" b="1" dirty="0"/>
              <a:t>Key Phrases:</a:t>
            </a:r>
            <a:endParaRPr lang="en-GB" sz="2400" dirty="0"/>
          </a:p>
          <a:p>
            <a:pPr lvl="1"/>
            <a:r>
              <a:rPr lang="en-GB" sz="2000" b="1" dirty="0"/>
              <a:t>API Endpoint Access</a:t>
            </a:r>
            <a:r>
              <a:rPr lang="en-GB" sz="2000" dirty="0"/>
              <a:t> – Retrieved launch data from </a:t>
            </a:r>
            <a:r>
              <a:rPr lang="en-GB" sz="2000" dirty="0" err="1"/>
              <a:t>SpaceX</a:t>
            </a:r>
            <a:r>
              <a:rPr lang="en-GB" sz="2000" dirty="0"/>
              <a:t> </a:t>
            </a:r>
            <a:r>
              <a:rPr lang="en-GB" sz="2000" dirty="0" err="1"/>
              <a:t>RESTful</a:t>
            </a:r>
            <a:r>
              <a:rPr lang="en-GB" sz="2000" dirty="0"/>
              <a:t> API</a:t>
            </a:r>
          </a:p>
          <a:p>
            <a:pPr lvl="1"/>
            <a:r>
              <a:rPr lang="en-GB" sz="2000" b="1" dirty="0"/>
              <a:t>HTTP GET Requests</a:t>
            </a:r>
            <a:r>
              <a:rPr lang="en-GB" sz="2000" dirty="0"/>
              <a:t> – Fetched JSON responses for each launch</a:t>
            </a:r>
          </a:p>
          <a:p>
            <a:pPr lvl="1"/>
            <a:r>
              <a:rPr lang="en-GB" sz="2000" b="1" dirty="0"/>
              <a:t>Data Parsing</a:t>
            </a:r>
            <a:r>
              <a:rPr lang="en-GB" sz="2000" dirty="0"/>
              <a:t> – Extracted relevant fields (launch date, site, payload, outcome)</a:t>
            </a:r>
          </a:p>
          <a:p>
            <a:pPr lvl="1"/>
            <a:r>
              <a:rPr lang="en-GB" sz="2000" b="1" dirty="0" err="1"/>
              <a:t>DataFrame</a:t>
            </a:r>
            <a:r>
              <a:rPr lang="en-GB" sz="2000" b="1" dirty="0"/>
              <a:t> Conversion</a:t>
            </a:r>
            <a:r>
              <a:rPr lang="en-GB" sz="2000" dirty="0"/>
              <a:t> – Transformed JSON data into Pandas </a:t>
            </a:r>
            <a:r>
              <a:rPr lang="en-GB" sz="2000" dirty="0" err="1"/>
              <a:t>DataFrame</a:t>
            </a:r>
            <a:r>
              <a:rPr lang="en-GB" sz="2000" dirty="0"/>
              <a:t> for analysis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3087" y="1748008"/>
            <a:ext cx="5375349" cy="433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392499"/>
            <a:ext cx="3932238" cy="5287270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buNone/>
            </a:pPr>
            <a:r>
              <a:rPr lang="en-GB" sz="2000" dirty="0"/>
              <a:t>Web Scraping Process</a:t>
            </a:r>
            <a:endParaRPr lang="en-GB" sz="2000" b="1" dirty="0" smtClean="0"/>
          </a:p>
          <a:p>
            <a:r>
              <a:rPr lang="en-GB" sz="2000" b="1" dirty="0" smtClean="0"/>
              <a:t>Key </a:t>
            </a:r>
            <a:r>
              <a:rPr lang="en-GB" sz="2000" b="1" dirty="0"/>
              <a:t>Phrases:</a:t>
            </a:r>
            <a:endParaRPr lang="en-GB" sz="2000" dirty="0"/>
          </a:p>
          <a:p>
            <a:pPr lvl="1"/>
            <a:r>
              <a:rPr lang="en-GB" sz="1800" b="1" dirty="0"/>
              <a:t>Target URL Identification</a:t>
            </a:r>
            <a:r>
              <a:rPr lang="en-GB" sz="1800" dirty="0"/>
              <a:t> – Selected </a:t>
            </a:r>
            <a:r>
              <a:rPr lang="en-GB" sz="1800" dirty="0" err="1"/>
              <a:t>SpaceX</a:t>
            </a:r>
            <a:r>
              <a:rPr lang="en-GB" sz="1800" dirty="0"/>
              <a:t> launch data page on Wikipedia</a:t>
            </a:r>
          </a:p>
          <a:p>
            <a:pPr lvl="1"/>
            <a:r>
              <a:rPr lang="en-GB" sz="1800" b="1" dirty="0"/>
              <a:t>HTTP Request</a:t>
            </a:r>
            <a:r>
              <a:rPr lang="en-GB" sz="1800" dirty="0"/>
              <a:t> – Sent request to retrieve HTML content</a:t>
            </a:r>
          </a:p>
          <a:p>
            <a:pPr lvl="1"/>
            <a:r>
              <a:rPr lang="en-GB" sz="1800" b="1" dirty="0"/>
              <a:t>HTML Parsing</a:t>
            </a:r>
            <a:r>
              <a:rPr lang="en-GB" sz="1800" dirty="0"/>
              <a:t> – Used </a:t>
            </a:r>
            <a:r>
              <a:rPr lang="en-GB" sz="1800" dirty="0" err="1"/>
              <a:t>BeautifulSoup</a:t>
            </a:r>
            <a:r>
              <a:rPr lang="en-GB" sz="1800" dirty="0"/>
              <a:t> to parse HTML tables</a:t>
            </a:r>
          </a:p>
          <a:p>
            <a:pPr lvl="1"/>
            <a:r>
              <a:rPr lang="en-GB" sz="1800" b="1" dirty="0"/>
              <a:t>Data Extraction</a:t>
            </a:r>
            <a:r>
              <a:rPr lang="en-GB" sz="1800" dirty="0"/>
              <a:t> – Extracted launch records and relevant fields</a:t>
            </a:r>
          </a:p>
          <a:p>
            <a:pPr lvl="1"/>
            <a:r>
              <a:rPr lang="en-GB" sz="1800" b="1" dirty="0"/>
              <a:t>Data Cleaning</a:t>
            </a:r>
            <a:r>
              <a:rPr lang="en-GB" sz="1800" dirty="0"/>
              <a:t> – Removed inconsistencies and formatted data</a:t>
            </a:r>
          </a:p>
          <a:p>
            <a:pPr lvl="1"/>
            <a:r>
              <a:rPr lang="en-GB" sz="1800" b="1" dirty="0" err="1"/>
              <a:t>DataFrame</a:t>
            </a:r>
            <a:r>
              <a:rPr lang="en-GB" sz="1800" b="1" dirty="0"/>
              <a:t> Conversion</a:t>
            </a:r>
            <a:r>
              <a:rPr lang="en-GB" sz="1800" dirty="0"/>
              <a:t> – Stored cleaned data into Pandas </a:t>
            </a:r>
            <a:r>
              <a:rPr lang="en-GB" sz="1800" dirty="0" err="1"/>
              <a:t>DataFrame</a:t>
            </a:r>
            <a:endParaRPr lang="en-GB" sz="18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xmlns="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0262" y="1792287"/>
            <a:ext cx="5461000" cy="4237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microsoft.com/office/infopath/2007/PartnerControls"/>
    <ds:schemaRef ds:uri="http://schemas.microsoft.com/office/2006/documentManagement/types"/>
    <ds:schemaRef ds:uri="155be751-a274-42e8-93fb-f39d3b9bccc8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f80a141d-92ca-4d3d-9308-f7e7b1d44ce8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</TotalTime>
  <Words>1514</Words>
  <Application>Microsoft Office PowerPoint</Application>
  <PresentationFormat>Widescreen</PresentationFormat>
  <Paragraphs>286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USER</cp:lastModifiedBy>
  <cp:revision>209</cp:revision>
  <dcterms:created xsi:type="dcterms:W3CDTF">2021-04-29T18:58:34Z</dcterms:created>
  <dcterms:modified xsi:type="dcterms:W3CDTF">2025-06-08T11:35:51Z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